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746" r:id="rId3"/>
    <p:sldId id="745" r:id="rId4"/>
    <p:sldId id="470" r:id="rId5"/>
    <p:sldId id="657" r:id="rId6"/>
    <p:sldId id="658" r:id="rId7"/>
    <p:sldId id="730" r:id="rId8"/>
    <p:sldId id="659" r:id="rId9"/>
    <p:sldId id="660" r:id="rId10"/>
    <p:sldId id="661" r:id="rId11"/>
    <p:sldId id="662" r:id="rId12"/>
    <p:sldId id="663" r:id="rId13"/>
    <p:sldId id="665" r:id="rId14"/>
    <p:sldId id="664" r:id="rId15"/>
    <p:sldId id="666" r:id="rId16"/>
    <p:sldId id="667" r:id="rId17"/>
    <p:sldId id="742" r:id="rId18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clrMru>
    <a:srgbClr val="FF9900"/>
    <a:srgbClr val="000099"/>
    <a:srgbClr val="CC0099"/>
    <a:srgbClr val="FF00FF"/>
    <a:srgbClr val="FFFFCC"/>
    <a:srgbClr val="FFCC66"/>
    <a:srgbClr val="008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0" autoAdjust="0"/>
    <p:restoredTop sz="94523" autoAdjust="0"/>
  </p:normalViewPr>
  <p:slideViewPr>
    <p:cSldViewPr>
      <p:cViewPr varScale="1">
        <p:scale>
          <a:sx n="69" d="100"/>
          <a:sy n="69" d="100"/>
        </p:scale>
        <p:origin x="-10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188"/>
    </p:cViewPr>
  </p:sorterViewPr>
  <p:notesViewPr>
    <p:cSldViewPr>
      <p:cViewPr varScale="1">
        <p:scale>
          <a:sx n="83" d="100"/>
          <a:sy n="83" d="100"/>
        </p:scale>
        <p:origin x="-1422" y="-84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ffectLst/>
              </a:defRPr>
            </a:lvl1pPr>
          </a:lstStyle>
          <a:p>
            <a:pPr>
              <a:defRPr/>
            </a:pPr>
            <a:r>
              <a:rPr lang="en-US"/>
              <a:t>Effective Parenting in a Defective World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/>
              </a:defRPr>
            </a:lvl1pPr>
          </a:lstStyle>
          <a:p>
            <a:pPr>
              <a:defRPr/>
            </a:pPr>
            <a:r>
              <a:rPr lang="en-US"/>
              <a:t>Copyright © 2003 Walk Thru the Bible, Chip Ingram</a:t>
            </a:r>
          </a:p>
        </p:txBody>
      </p:sp>
      <p:sp>
        <p:nvSpPr>
          <p:cNvPr id="202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fld id="{7317198C-9F66-4D35-9939-3F3654126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ffectLst/>
              </a:defRPr>
            </a:lvl1pPr>
          </a:lstStyle>
          <a:p>
            <a:pPr>
              <a:defRPr/>
            </a:pPr>
            <a:r>
              <a:rPr lang="en-US"/>
              <a:t>Effective Parenting in a Defective World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/>
              </a:defRPr>
            </a:lvl1pPr>
          </a:lstStyle>
          <a:p>
            <a:pPr>
              <a:defRPr/>
            </a:pPr>
            <a:r>
              <a:rPr lang="en-US"/>
              <a:t>Copyright © 2003 Walk Thru the Bible, Chip Ingram</a:t>
            </a:r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/>
              </a:defRPr>
            </a:lvl1pPr>
          </a:lstStyle>
          <a:p>
            <a:pPr>
              <a:defRPr/>
            </a:pPr>
            <a:fld id="{2D758435-1820-4325-B7BF-A0B4FCEFEA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9460" name="Верхний колонтитул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Effective Parenting in a Defective World</a:t>
            </a:r>
          </a:p>
        </p:txBody>
      </p:sp>
      <p:sp>
        <p:nvSpPr>
          <p:cNvPr id="19461" name="Нижний колонтитул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© 2003 Walk Thru the Bible, Chip Ingram</a:t>
            </a:r>
          </a:p>
        </p:txBody>
      </p:sp>
      <p:sp>
        <p:nvSpPr>
          <p:cNvPr id="19462" name="Номер слайда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B836A8-13AE-401E-A42F-03849AA992DE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9FCF2-8CCD-4A07-B079-FCCE825A3FCE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FFC5E-03EA-4006-BE85-6F6161E35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367BD-54F4-4DD1-85D0-48AD4FA50ABD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9CCD2-0972-4D88-A793-66BF7554F2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E6640-5EB5-4F5E-9A89-8CB9EB0EED6F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E01E8-37F3-4231-A460-4540BB0E06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9FCF2-8CCD-4A07-B079-FCCE825A3FCE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FFC5E-03EA-4006-BE85-6F6161E35CF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240F4-7694-42E2-AE5A-5E977D11D25E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C42F-6E29-47A2-A06E-1850537EB1A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A8659-497F-4817-BCEA-CB832105EBFC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FC328-2F00-4238-846C-D54E2260172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B54E1-A8BD-41E5-84C8-2A55D74ACBBD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B5910-96EE-47BB-B28F-1D8258C22AE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09801-5D28-4A67-83B4-97EBFD787385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24B30-C5D0-41C0-8A56-E15FC257124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4020D-4FEE-42C2-B874-28AD15A175A7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CAC77-67C7-4DA8-B2D7-BB9ECACC233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F6E8C-2F68-45A4-9D4F-D18F5E49A39D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17FB7-9FA8-47D8-9D10-9A6F4D8CABE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C7533-0E92-4214-86C5-4E9F0D487D66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BE7EA-BE07-44C1-8B1C-C095FE12F77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240F4-7694-42E2-AE5A-5E977D11D25E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C42F-6E29-47A2-A06E-1850537EB1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1EA01-B488-49D8-BDEA-705AD4F3E676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7A056-3FED-4822-A592-A0F85B538E0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367BD-54F4-4DD1-85D0-48AD4FA50ABD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9CCD2-0972-4D88-A793-66BF7554F2C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E6640-5EB5-4F5E-9A89-8CB9EB0EED6F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E01E8-37F3-4231-A460-4540BB0E063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A8659-497F-4817-BCEA-CB832105EBFC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FC328-2F00-4238-846C-D54E22601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B54E1-A8BD-41E5-84C8-2A55D74ACBBD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B5910-96EE-47BB-B28F-1D8258C22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09801-5D28-4A67-83B4-97EBFD787385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24B30-C5D0-41C0-8A56-E15FC25712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4020D-4FEE-42C2-B874-28AD15A175A7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CAC77-67C7-4DA8-B2D7-BB9ECACC23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F6E8C-2F68-45A4-9D4F-D18F5E49A39D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17FB7-9FA8-47D8-9D10-9A6F4D8CAB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C7533-0E92-4214-86C5-4E9F0D487D66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BE7EA-BE07-44C1-8B1C-C095FE12F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1EA01-B488-49D8-BDEA-705AD4F3E676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7A056-3FED-4822-A592-A0F85B538E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/>
              </a:defRPr>
            </a:lvl1pPr>
          </a:lstStyle>
          <a:p>
            <a:pPr>
              <a:defRPr/>
            </a:pPr>
            <a:fld id="{F8C255EA-0A1E-4B7F-B8F5-99B7114076FA}" type="datetime1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/>
              </a:defRPr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5715000"/>
            <a:ext cx="2133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6000" smtClean="0">
                <a:solidFill>
                  <a:schemeClr val="bg1"/>
                </a:solidFill>
                <a:effectLst/>
                <a:latin typeface="Arial Narrow" pitchFamily="34" charset="0"/>
              </a:defRPr>
            </a:lvl1pPr>
          </a:lstStyle>
          <a:p>
            <a:pPr>
              <a:defRPr/>
            </a:pPr>
            <a:fld id="{6F74D680-283D-417C-80F8-4F20E15F2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/>
              </a:defRPr>
            </a:lvl1pPr>
          </a:lstStyle>
          <a:p>
            <a:pPr>
              <a:defRPr/>
            </a:pPr>
            <a:fld id="{F8C255EA-0A1E-4B7F-B8F5-99B7114076FA}" type="datetime1">
              <a:rPr lang="en-US">
                <a:solidFill>
                  <a:srgbClr val="000000"/>
                </a:solidFill>
              </a:rPr>
              <a:pPr>
                <a:defRPr/>
              </a:pPr>
              <a:t>2/27/2012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Footer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5715000"/>
            <a:ext cx="2133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6000" smtClean="0">
                <a:solidFill>
                  <a:schemeClr val="bg1"/>
                </a:solidFill>
                <a:effectLst/>
                <a:latin typeface="Arial Narrow" pitchFamily="34" charset="0"/>
              </a:defRPr>
            </a:lvl1pPr>
          </a:lstStyle>
          <a:p>
            <a:pPr>
              <a:defRPr/>
            </a:pPr>
            <a:fld id="{6F74D680-283D-417C-80F8-4F20E15F2F4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6" name="Rectangle 4"/>
          <p:cNvSpPr>
            <a:spLocks noChangeArrowheads="1"/>
          </p:cNvSpPr>
          <p:nvPr/>
        </p:nvSpPr>
        <p:spPr bwMode="auto">
          <a:xfrm>
            <a:off x="0" y="2786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8149" name="Text Box 5"/>
          <p:cNvSpPr txBox="1">
            <a:spLocks noChangeArrowheads="1"/>
          </p:cNvSpPr>
          <p:nvPr/>
        </p:nvSpPr>
        <p:spPr bwMode="auto">
          <a:xfrm>
            <a:off x="3429000" y="254000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Занятие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8150" name="Text Box 6"/>
          <p:cNvSpPr txBox="1">
            <a:spLocks noChangeArrowheads="1"/>
          </p:cNvSpPr>
          <p:nvPr/>
        </p:nvSpPr>
        <p:spPr bwMode="auto">
          <a:xfrm>
            <a:off x="0" y="182880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Три характеристики благочестивых детей:</a:t>
            </a:r>
          </a:p>
        </p:txBody>
      </p:sp>
      <p:sp>
        <p:nvSpPr>
          <p:cNvPr id="518151" name="Text Box 7"/>
          <p:cNvSpPr txBox="1">
            <a:spLocks noChangeArrowheads="1"/>
          </p:cNvSpPr>
          <p:nvPr/>
        </p:nvSpPr>
        <p:spPr bwMode="auto">
          <a:xfrm>
            <a:off x="304800" y="3962400"/>
            <a:ext cx="861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en-US" sz="32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1</a:t>
            </a:r>
            <a:r>
              <a:rPr lang="en-US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.</a:t>
            </a: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	Они принимают мудрые _</a:t>
            </a:r>
            <a:r>
              <a:rPr lang="en-US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___</a:t>
            </a: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__</a:t>
            </a:r>
            <a:r>
              <a:rPr lang="en-US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__.</a:t>
            </a:r>
            <a:endParaRPr lang="ru-RU" sz="4000" dirty="0">
              <a:solidFill>
                <a:srgbClr val="000000"/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518152" name="Text Box 8"/>
          <p:cNvSpPr txBox="1">
            <a:spLocks noChangeArrowheads="1"/>
          </p:cNvSpPr>
          <p:nvPr/>
        </p:nvSpPr>
        <p:spPr bwMode="auto">
          <a:xfrm>
            <a:off x="6248400" y="3962400"/>
            <a:ext cx="228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решения</a:t>
            </a:r>
            <a:endParaRPr lang="en-US" sz="40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pic>
        <p:nvPicPr>
          <p:cNvPr id="11271" name="Picture 10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1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1676400" y="228600"/>
            <a:ext cx="4741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effectLst/>
              </a:rPr>
              <a:t>Филиппийцам 1:9-11</a:t>
            </a:r>
            <a:endParaRPr lang="ru-RU" sz="4000">
              <a:solidFill>
                <a:schemeClr val="bg1"/>
              </a:solidFill>
              <a:effectLst/>
            </a:endParaRPr>
          </a:p>
        </p:txBody>
      </p:sp>
      <p:sp>
        <p:nvSpPr>
          <p:cNvPr id="519174" name="Text Box 6"/>
          <p:cNvSpPr txBox="1">
            <a:spLocks noChangeArrowheads="1"/>
          </p:cNvSpPr>
          <p:nvPr/>
        </p:nvSpPr>
        <p:spPr bwMode="auto">
          <a:xfrm>
            <a:off x="0" y="1524000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«И молюсь о том, чтобы любовь ваша </a:t>
            </a:r>
          </a:p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еще более и более возрастала </a:t>
            </a:r>
          </a:p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познании и всяком чувстве, </a:t>
            </a:r>
          </a:p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чтобы, познавая лучшее, вы были чисты  и </a:t>
            </a:r>
            <a:r>
              <a:rPr lang="ru-RU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непреткновенны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в день Христов, </a:t>
            </a:r>
          </a:p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исполнены плодов праведности </a:t>
            </a:r>
          </a:p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Иисусом Христом, в славу 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похвалу Божию». </a:t>
            </a:r>
          </a:p>
        </p:txBody>
      </p:sp>
      <p:pic>
        <p:nvPicPr>
          <p:cNvPr id="12293" name="Picture 7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1221" name="Text Box 5"/>
          <p:cNvSpPr txBox="1">
            <a:spLocks noChangeArrowheads="1"/>
          </p:cNvSpPr>
          <p:nvPr/>
        </p:nvSpPr>
        <p:spPr bwMode="auto">
          <a:xfrm>
            <a:off x="3429000" y="254000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Занятие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1222" name="Text Box 6"/>
          <p:cNvSpPr txBox="1">
            <a:spLocks noChangeArrowheads="1"/>
          </p:cNvSpPr>
          <p:nvPr/>
        </p:nvSpPr>
        <p:spPr bwMode="auto">
          <a:xfrm>
            <a:off x="228600" y="1828800"/>
            <a:ext cx="8686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Три характеристики благочестивых детей:</a:t>
            </a:r>
          </a:p>
        </p:txBody>
      </p:sp>
      <p:sp>
        <p:nvSpPr>
          <p:cNvPr id="521223" name="Text Box 7"/>
          <p:cNvSpPr txBox="1">
            <a:spLocks noChangeArrowheads="1"/>
          </p:cNvSpPr>
          <p:nvPr/>
        </p:nvSpPr>
        <p:spPr bwMode="auto">
          <a:xfrm>
            <a:off x="304800" y="4114800"/>
            <a:ext cx="861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en-US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2.</a:t>
            </a: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	Они выполняют </a:t>
            </a:r>
            <a:r>
              <a:rPr lang="ru-RU" sz="4000" u="sng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__</a:t>
            </a:r>
            <a:r>
              <a:rPr lang="en-US" sz="4000" u="sng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_______</a:t>
            </a: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.</a:t>
            </a:r>
          </a:p>
        </p:txBody>
      </p:sp>
      <p:sp>
        <p:nvSpPr>
          <p:cNvPr id="521224" name="Text Box 8"/>
          <p:cNvSpPr txBox="1">
            <a:spLocks noChangeArrowheads="1"/>
          </p:cNvSpPr>
          <p:nvPr/>
        </p:nvSpPr>
        <p:spPr bwMode="auto">
          <a:xfrm>
            <a:off x="4495800" y="4038600"/>
            <a:ext cx="228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обещания</a:t>
            </a:r>
            <a:endParaRPr lang="en-US" sz="40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pic>
        <p:nvPicPr>
          <p:cNvPr id="13319" name="Picture 9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2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1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200400" y="228600"/>
            <a:ext cx="2855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effectLst/>
              </a:rPr>
              <a:t>Притчи 20:6</a:t>
            </a:r>
            <a:endParaRPr lang="ru-RU" sz="4000">
              <a:solidFill>
                <a:schemeClr val="bg1"/>
              </a:solidFill>
              <a:effectLst/>
            </a:endParaRPr>
          </a:p>
        </p:txBody>
      </p:sp>
      <p:sp>
        <p:nvSpPr>
          <p:cNvPr id="520198" name="Text Box 6"/>
          <p:cNvSpPr txBox="1">
            <a:spLocks noChangeArrowheads="1"/>
          </p:cNvSpPr>
          <p:nvPr/>
        </p:nvSpPr>
        <p:spPr bwMode="auto">
          <a:xfrm>
            <a:off x="457200" y="1905000"/>
            <a:ext cx="81534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«Многие хвалят человека за милосердие, 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но правдивого человека кто находит?» </a:t>
            </a:r>
          </a:p>
        </p:txBody>
      </p:sp>
      <p:pic>
        <p:nvPicPr>
          <p:cNvPr id="14341" name="Picture 7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45" name="Text Box 5"/>
          <p:cNvSpPr txBox="1">
            <a:spLocks noChangeArrowheads="1"/>
          </p:cNvSpPr>
          <p:nvPr/>
        </p:nvSpPr>
        <p:spPr bwMode="auto">
          <a:xfrm>
            <a:off x="3429000" y="254000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Занятие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2246" name="Text Box 6"/>
          <p:cNvSpPr txBox="1">
            <a:spLocks noChangeArrowheads="1"/>
          </p:cNvSpPr>
          <p:nvPr/>
        </p:nvSpPr>
        <p:spPr bwMode="auto">
          <a:xfrm>
            <a:off x="228600" y="1828800"/>
            <a:ext cx="8915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Три характеристики благочестивых детей:</a:t>
            </a:r>
          </a:p>
        </p:txBody>
      </p:sp>
      <p:sp>
        <p:nvSpPr>
          <p:cNvPr id="522247" name="Text Box 7"/>
          <p:cNvSpPr txBox="1">
            <a:spLocks noChangeArrowheads="1"/>
          </p:cNvSpPr>
          <p:nvPr/>
        </p:nvSpPr>
        <p:spPr bwMode="auto">
          <a:xfrm>
            <a:off x="228600" y="3962400"/>
            <a:ext cx="861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en-US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3.</a:t>
            </a: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	Они искренне заботятся о </a:t>
            </a:r>
            <a:r>
              <a:rPr lang="en-US" sz="4000" u="sng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______</a:t>
            </a: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.</a:t>
            </a:r>
          </a:p>
        </p:txBody>
      </p:sp>
      <p:sp>
        <p:nvSpPr>
          <p:cNvPr id="522248" name="Text Box 8"/>
          <p:cNvSpPr txBox="1">
            <a:spLocks noChangeArrowheads="1"/>
          </p:cNvSpPr>
          <p:nvPr/>
        </p:nvSpPr>
        <p:spPr bwMode="auto">
          <a:xfrm>
            <a:off x="6400800" y="3886200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других</a:t>
            </a:r>
            <a:endParaRPr lang="en-US" sz="40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pic>
        <p:nvPicPr>
          <p:cNvPr id="15367" name="Picture 9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4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3124200" y="152400"/>
            <a:ext cx="3082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solidFill>
                  <a:schemeClr val="bg1"/>
                </a:solidFill>
                <a:effectLst/>
              </a:rPr>
              <a:t>Иоанна 15:13</a:t>
            </a:r>
            <a:endParaRPr lang="ru-RU" sz="4000">
              <a:solidFill>
                <a:schemeClr val="bg1"/>
              </a:solidFill>
              <a:effectLst/>
            </a:endParaRPr>
          </a:p>
        </p:txBody>
      </p:sp>
      <p:sp>
        <p:nvSpPr>
          <p:cNvPr id="523270" name="Text Box 6"/>
          <p:cNvSpPr txBox="1">
            <a:spLocks noChangeArrowheads="1"/>
          </p:cNvSpPr>
          <p:nvPr/>
        </p:nvSpPr>
        <p:spPr bwMode="auto">
          <a:xfrm>
            <a:off x="533400" y="2438400"/>
            <a:ext cx="8153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«Нет больше той любви, как если кто положит душу свою за друзей своих». </a:t>
            </a:r>
          </a:p>
        </p:txBody>
      </p:sp>
      <p:pic>
        <p:nvPicPr>
          <p:cNvPr id="16389" name="Picture 7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029200"/>
            <a:ext cx="8382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3076" name="Rectangle 4"/>
          <p:cNvSpPr>
            <a:spLocks noChangeArrowheads="1"/>
          </p:cNvSpPr>
          <p:nvPr/>
        </p:nvSpPr>
        <p:spPr bwMode="auto">
          <a:xfrm>
            <a:off x="0" y="2786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643078" name="Text Box 6"/>
          <p:cNvSpPr txBox="1">
            <a:spLocks noChangeArrowheads="1"/>
          </p:cNvSpPr>
          <p:nvPr/>
        </p:nvSpPr>
        <p:spPr bwMode="auto">
          <a:xfrm>
            <a:off x="1044575" y="1066800"/>
            <a:ext cx="70231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быть 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мудрым родителем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современном мире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4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4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11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400"/>
            <a:ext cx="8001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5" descr="gre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96850"/>
            <a:ext cx="800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6" descr="r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47800"/>
            <a:ext cx="1143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4919" name="Text Box 7"/>
          <p:cNvSpPr txBox="1">
            <a:spLocks noChangeArrowheads="1"/>
          </p:cNvSpPr>
          <p:nvPr/>
        </p:nvSpPr>
        <p:spPr bwMode="auto">
          <a:xfrm>
            <a:off x="1447800" y="1524000"/>
            <a:ext cx="7289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Божий метод обучения</a:t>
            </a:r>
            <a:endParaRPr lang="en-US" sz="5400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r>
              <a:rPr lang="ru-RU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ребенка послушанию</a:t>
            </a:r>
          </a:p>
        </p:txBody>
      </p:sp>
      <p:pic>
        <p:nvPicPr>
          <p:cNvPr id="4102" name="Picture 8" descr="family4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3581400"/>
            <a:ext cx="47529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4921" name="Text Box 9"/>
          <p:cNvSpPr txBox="1">
            <a:spLocks noChangeArrowheads="1"/>
          </p:cNvSpPr>
          <p:nvPr/>
        </p:nvSpPr>
        <p:spPr bwMode="auto">
          <a:xfrm>
            <a:off x="1431925" y="115888"/>
            <a:ext cx="1604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dirty="0" err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Занятие</a:t>
            </a:r>
            <a:r>
              <a:rPr lang="uk-UA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4</a:t>
            </a:r>
            <a:endParaRPr lang="ru-RU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7909" name="Text Box 5"/>
          <p:cNvSpPr txBox="1">
            <a:spLocks noChangeArrowheads="1"/>
          </p:cNvSpPr>
          <p:nvPr/>
        </p:nvSpPr>
        <p:spPr bwMode="auto">
          <a:xfrm>
            <a:off x="3429000" y="254000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Занятие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07910" name="Text Box 6"/>
          <p:cNvSpPr txBox="1">
            <a:spLocks noChangeArrowheads="1"/>
          </p:cNvSpPr>
          <p:nvPr/>
        </p:nvSpPr>
        <p:spPr bwMode="auto">
          <a:xfrm>
            <a:off x="1447800" y="1676400"/>
            <a:ext cx="55721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Божий метод обучения </a:t>
            </a:r>
            <a:endParaRPr lang="en-US" sz="4000" b="1" dirty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r>
              <a:rPr lang="ru-RU" sz="40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ребенка послушанию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304800" y="3352800"/>
            <a:ext cx="8610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4000" dirty="0">
                <a:solidFill>
                  <a:srgbClr val="000000"/>
                </a:solidFill>
                <a:effectLst/>
                <a:latin typeface="Arial" charset="0"/>
                <a:cs typeface="Times New Roman" pitchFamily="18" charset="0"/>
              </a:rPr>
              <a:t>Необходимо пообещать сделать </a:t>
            </a:r>
            <a:endParaRPr lang="en-US" sz="4000" dirty="0">
              <a:solidFill>
                <a:srgbClr val="000000"/>
              </a:solidFill>
              <a:effectLst/>
              <a:latin typeface="Arial" charset="0"/>
              <a:cs typeface="Times New Roman" pitchFamily="18" charset="0"/>
            </a:endParaRPr>
          </a:p>
          <a:p>
            <a:pPr marL="457200" indent="-457200"/>
            <a:r>
              <a:rPr lang="en-US" sz="4000" dirty="0">
                <a:solidFill>
                  <a:srgbClr val="000000"/>
                </a:solidFill>
                <a:effectLst/>
                <a:latin typeface="Arial" charset="0"/>
                <a:cs typeface="Times New Roman" pitchFamily="18" charset="0"/>
              </a:rPr>
              <a:t>   ____________</a:t>
            </a:r>
            <a:r>
              <a:rPr lang="ru-RU" sz="4000" dirty="0">
                <a:solidFill>
                  <a:srgbClr val="000000"/>
                </a:solidFill>
                <a:effectLst/>
                <a:latin typeface="Arial" charset="0"/>
                <a:cs typeface="Times New Roman" pitchFamily="18" charset="0"/>
              </a:rPr>
              <a:t>, чтобы научить ребенка </a:t>
            </a:r>
            <a:r>
              <a:rPr lang="en-US" sz="4000" dirty="0">
                <a:solidFill>
                  <a:srgbClr val="000000"/>
                </a:solidFill>
                <a:effectLst/>
                <a:latin typeface="Arial" charset="0"/>
                <a:cs typeface="Times New Roman" pitchFamily="18" charset="0"/>
              </a:rPr>
              <a:t>__________</a:t>
            </a:r>
            <a:r>
              <a:rPr lang="ru-RU" sz="4000" dirty="0">
                <a:solidFill>
                  <a:srgbClr val="000000"/>
                </a:solidFill>
                <a:effectLst/>
                <a:latin typeface="Arial" charset="0"/>
                <a:cs typeface="Times New Roman" pitchFamily="18" charset="0"/>
              </a:rPr>
              <a:t>.</a:t>
            </a:r>
          </a:p>
        </p:txBody>
      </p:sp>
      <p:sp>
        <p:nvSpPr>
          <p:cNvPr id="507914" name="Text Box 10"/>
          <p:cNvSpPr txBox="1">
            <a:spLocks noChangeArrowheads="1"/>
          </p:cNvSpPr>
          <p:nvPr/>
        </p:nvSpPr>
        <p:spPr bwMode="auto">
          <a:xfrm>
            <a:off x="914400" y="3886200"/>
            <a:ext cx="350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>
                <a:solidFill>
                  <a:srgbClr val="FF0000"/>
                </a:solidFill>
                <a:effectLst/>
                <a:latin typeface="Arial Narrow" pitchFamily="34" charset="0"/>
              </a:rPr>
              <a:t>все возможное</a:t>
            </a:r>
          </a:p>
        </p:txBody>
      </p:sp>
      <p:sp>
        <p:nvSpPr>
          <p:cNvPr id="507915" name="Text Box 11"/>
          <p:cNvSpPr txBox="1">
            <a:spLocks noChangeArrowheads="1"/>
          </p:cNvSpPr>
          <p:nvPr/>
        </p:nvSpPr>
        <p:spPr bwMode="auto">
          <a:xfrm>
            <a:off x="2819400" y="4495800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послушанию</a:t>
            </a:r>
            <a:endParaRPr lang="en-US" sz="40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pic>
        <p:nvPicPr>
          <p:cNvPr id="5128" name="Picture 12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914" grpId="0" autoUpdateAnimBg="0"/>
      <p:bldP spid="50791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1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1279525" y="225425"/>
            <a:ext cx="4400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effectLst/>
              </a:rPr>
              <a:t>Второзаконие 6:4-9</a:t>
            </a:r>
            <a:endParaRPr lang="ru-RU" sz="4000">
              <a:solidFill>
                <a:schemeClr val="bg1"/>
              </a:solidFill>
              <a:effectLst/>
            </a:endParaRPr>
          </a:p>
        </p:txBody>
      </p:sp>
      <p:sp>
        <p:nvSpPr>
          <p:cNvPr id="510982" name="Text Box 6"/>
          <p:cNvSpPr txBox="1">
            <a:spLocks noChangeArrowheads="1"/>
          </p:cNvSpPr>
          <p:nvPr/>
        </p:nvSpPr>
        <p:spPr bwMode="auto">
          <a:xfrm>
            <a:off x="-304800" y="990600"/>
            <a:ext cx="9448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Слушай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Израиль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: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Господь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Бог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наш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Господь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един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есть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; 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люби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Господа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Бога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твоего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всем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сердцем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твоим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всею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душею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твоею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всеми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силами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твоими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 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будут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слова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которые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Я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заповедую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тебе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сегодня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в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сердце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твоем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; 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внушай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их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детям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твоим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говори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о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них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</a:t>
            </a:r>
          </a:p>
          <a:p>
            <a:pPr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9" name="Picture 7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1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1279525" y="225425"/>
            <a:ext cx="4400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effectLst/>
              </a:rPr>
              <a:t>Второзаконие 6:4-9</a:t>
            </a:r>
            <a:endParaRPr lang="ru-RU" sz="4000">
              <a:solidFill>
                <a:schemeClr val="bg1"/>
              </a:solidFill>
              <a:effectLst/>
            </a:endParaRPr>
          </a:p>
        </p:txBody>
      </p:sp>
      <p:sp>
        <p:nvSpPr>
          <p:cNvPr id="601094" name="Text Box 6"/>
          <p:cNvSpPr txBox="1">
            <a:spLocks noChangeArrowheads="1"/>
          </p:cNvSpPr>
          <p:nvPr/>
        </p:nvSpPr>
        <p:spPr bwMode="auto">
          <a:xfrm>
            <a:off x="0" y="190500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сидя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в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доме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твоем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идя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дорогою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ложась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вставая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;</a:t>
            </a:r>
          </a:p>
          <a:p>
            <a:pPr algn="ctr">
              <a:defRPr/>
            </a:pPr>
            <a:r>
              <a:rPr lang="ru-RU" sz="4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8 стих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: </a:t>
            </a: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навяжи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их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в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знак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руку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твою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да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будут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они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повязкою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над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глазами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твоими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напиши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их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косяках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дома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твоего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</a:p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на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воротах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твоих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»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</a:p>
        </p:txBody>
      </p:sp>
      <p:pic>
        <p:nvPicPr>
          <p:cNvPr id="7173" name="Picture 7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5077" name="Text Box 5"/>
          <p:cNvSpPr txBox="1">
            <a:spLocks noChangeArrowheads="1"/>
          </p:cNvSpPr>
          <p:nvPr/>
        </p:nvSpPr>
        <p:spPr bwMode="auto">
          <a:xfrm>
            <a:off x="3429000" y="254000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Занятие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5078" name="Text Box 6"/>
          <p:cNvSpPr txBox="1">
            <a:spLocks noChangeArrowheads="1"/>
          </p:cNvSpPr>
          <p:nvPr/>
        </p:nvSpPr>
        <p:spPr bwMode="auto">
          <a:xfrm>
            <a:off x="304800" y="762000"/>
            <a:ext cx="8458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Пять ценностей, </a:t>
            </a:r>
          </a:p>
          <a:p>
            <a:pPr algn="ctr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 которых нуждаются ваши дети:</a:t>
            </a: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304800" y="2362200"/>
            <a:ext cx="861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4000" dirty="0" smtClean="0">
                <a:effectLst/>
              </a:rPr>
              <a:t>1. Доктринальная </a:t>
            </a:r>
            <a:r>
              <a:rPr lang="en-US" sz="4000" dirty="0" smtClean="0">
                <a:effectLst/>
              </a:rPr>
              <a:t>_______</a:t>
            </a:r>
            <a:r>
              <a:rPr lang="ru-RU" sz="4000" dirty="0" smtClean="0">
                <a:effectLst/>
              </a:rPr>
              <a:t>.</a:t>
            </a:r>
          </a:p>
          <a:p>
            <a:pPr marL="457200" indent="-457200"/>
            <a:r>
              <a:rPr lang="ru-RU" sz="4000" dirty="0" smtClean="0">
                <a:effectLst/>
              </a:rPr>
              <a:t>2. Личное </a:t>
            </a:r>
            <a:r>
              <a:rPr lang="en-US" sz="4000" dirty="0" smtClean="0">
                <a:effectLst/>
              </a:rPr>
              <a:t>___________</a:t>
            </a:r>
            <a:r>
              <a:rPr lang="ru-RU" sz="4000" dirty="0" smtClean="0">
                <a:effectLst/>
              </a:rPr>
              <a:t>_.</a:t>
            </a:r>
          </a:p>
          <a:p>
            <a:pPr marL="457200" indent="-457200"/>
            <a:r>
              <a:rPr lang="ru-RU" sz="4000" dirty="0" smtClean="0">
                <a:effectLst/>
              </a:rPr>
              <a:t>3. Библейские </a:t>
            </a:r>
            <a:r>
              <a:rPr lang="en-US" sz="4000" dirty="0" smtClean="0">
                <a:effectLst/>
              </a:rPr>
              <a:t>_______</a:t>
            </a:r>
            <a:r>
              <a:rPr lang="ru-RU" sz="4000" dirty="0" smtClean="0">
                <a:effectLst/>
              </a:rPr>
              <a:t>.</a:t>
            </a:r>
          </a:p>
          <a:p>
            <a:pPr marL="457200" indent="-457200"/>
            <a:r>
              <a:rPr lang="ru-RU" sz="4000" dirty="0" smtClean="0">
                <a:effectLst/>
              </a:rPr>
              <a:t>4. Систематическое </a:t>
            </a:r>
            <a:r>
              <a:rPr lang="en-US" sz="4000" dirty="0" smtClean="0">
                <a:effectLst/>
              </a:rPr>
              <a:t>___________</a:t>
            </a:r>
            <a:r>
              <a:rPr lang="ru-RU" sz="4000" dirty="0" smtClean="0">
                <a:effectLst/>
              </a:rPr>
              <a:t>.</a:t>
            </a:r>
          </a:p>
          <a:p>
            <a:pPr marL="457200" indent="-457200"/>
            <a:r>
              <a:rPr lang="ru-RU" sz="4000" dirty="0" smtClean="0">
                <a:effectLst/>
              </a:rPr>
              <a:t>5</a:t>
            </a:r>
            <a:r>
              <a:rPr lang="ru-RU" sz="4000" dirty="0">
                <a:effectLst/>
              </a:rPr>
              <a:t>. Назидательные </a:t>
            </a:r>
            <a:r>
              <a:rPr lang="en-US" sz="4000" dirty="0" smtClean="0">
                <a:effectLst/>
              </a:rPr>
              <a:t>_________.</a:t>
            </a:r>
            <a:endParaRPr lang="ru-RU" sz="4000" dirty="0">
              <a:effectLst/>
            </a:endParaRPr>
          </a:p>
        </p:txBody>
      </p:sp>
      <p:pic>
        <p:nvPicPr>
          <p:cNvPr id="8198" name="Picture 10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5083" name="Text Box 11"/>
          <p:cNvSpPr txBox="1">
            <a:spLocks noChangeArrowheads="1"/>
          </p:cNvSpPr>
          <p:nvPr/>
        </p:nvSpPr>
        <p:spPr bwMode="auto">
          <a:xfrm>
            <a:off x="4419600" y="4800600"/>
            <a:ext cx="224155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800" b="1" dirty="0" err="1" smtClean="0">
                <a:solidFill>
                  <a:srgbClr val="FF0000"/>
                </a:solidFill>
                <a:effectLst/>
                <a:latin typeface="Arial Narrow" pitchFamily="34" charset="0"/>
              </a:rPr>
              <a:t>моменты</a:t>
            </a:r>
            <a:endParaRPr lang="en-US" sz="38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sp>
        <p:nvSpPr>
          <p:cNvPr id="515084" name="Text Box 12"/>
          <p:cNvSpPr txBox="1">
            <a:spLocks noChangeArrowheads="1"/>
          </p:cNvSpPr>
          <p:nvPr/>
        </p:nvSpPr>
        <p:spPr bwMode="auto">
          <a:xfrm>
            <a:off x="4495800" y="4191000"/>
            <a:ext cx="342265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наставление</a:t>
            </a:r>
            <a:endParaRPr lang="en-US" sz="38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sp>
        <p:nvSpPr>
          <p:cNvPr id="515085" name="Text Box 13"/>
          <p:cNvSpPr txBox="1">
            <a:spLocks noChangeArrowheads="1"/>
          </p:cNvSpPr>
          <p:nvPr/>
        </p:nvSpPr>
        <p:spPr bwMode="auto">
          <a:xfrm>
            <a:off x="3200400" y="3581400"/>
            <a:ext cx="26670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знания</a:t>
            </a:r>
            <a:endParaRPr lang="en-US" sz="38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sp>
        <p:nvSpPr>
          <p:cNvPr id="515086" name="Text Box 14"/>
          <p:cNvSpPr txBox="1">
            <a:spLocks noChangeArrowheads="1"/>
          </p:cNvSpPr>
          <p:nvPr/>
        </p:nvSpPr>
        <p:spPr bwMode="auto">
          <a:xfrm>
            <a:off x="2438400" y="2971800"/>
            <a:ext cx="35814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посвящение</a:t>
            </a:r>
            <a:endParaRPr lang="en-US" sz="38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sp>
        <p:nvSpPr>
          <p:cNvPr id="515087" name="Text Box 15"/>
          <p:cNvSpPr txBox="1">
            <a:spLocks noChangeArrowheads="1"/>
          </p:cNvSpPr>
          <p:nvPr/>
        </p:nvSpPr>
        <p:spPr bwMode="auto">
          <a:xfrm>
            <a:off x="3886200" y="2362200"/>
            <a:ext cx="2743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>
                <a:solidFill>
                  <a:srgbClr val="FF0000"/>
                </a:solidFill>
                <a:effectLst/>
                <a:latin typeface="Arial Narrow" pitchFamily="34" charset="0"/>
              </a:rPr>
              <a:t>истина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083" grpId="0" autoUpdateAnimBg="0"/>
      <p:bldP spid="515084" grpId="0" autoUpdateAnimBg="0"/>
      <p:bldP spid="515085" grpId="0" autoUpdateAnimBg="0"/>
      <p:bldP spid="515086" grpId="0" autoUpdateAnimBg="0"/>
      <p:bldP spid="51508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6101" name="Text Box 5"/>
          <p:cNvSpPr txBox="1">
            <a:spLocks noChangeArrowheads="1"/>
          </p:cNvSpPr>
          <p:nvPr/>
        </p:nvSpPr>
        <p:spPr bwMode="auto">
          <a:xfrm>
            <a:off x="3429000" y="254000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Занятие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6102" name="Text Box 6"/>
          <p:cNvSpPr txBox="1">
            <a:spLocks noChangeArrowheads="1"/>
          </p:cNvSpPr>
          <p:nvPr/>
        </p:nvSpPr>
        <p:spPr bwMode="auto">
          <a:xfrm>
            <a:off x="1600200" y="1066800"/>
            <a:ext cx="55721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Божий метод обучения </a:t>
            </a:r>
            <a:endParaRPr lang="en-US" sz="4000" b="1" dirty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r>
              <a:rPr lang="ru-RU" sz="40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ребенка послушанию</a:t>
            </a:r>
          </a:p>
        </p:txBody>
      </p:sp>
      <p:sp>
        <p:nvSpPr>
          <p:cNvPr id="516103" name="Text Box 7"/>
          <p:cNvSpPr txBox="1">
            <a:spLocks noChangeArrowheads="1"/>
          </p:cNvSpPr>
          <p:nvPr/>
        </p:nvSpPr>
        <p:spPr bwMode="auto">
          <a:xfrm>
            <a:off x="304800" y="2971800"/>
            <a:ext cx="861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defRPr/>
            </a:pPr>
            <a:r>
              <a:rPr lang="ru-RU" sz="4000" b="1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Как узнать, достигли ли вы цели?</a:t>
            </a:r>
          </a:p>
        </p:txBody>
      </p:sp>
      <p:pic>
        <p:nvPicPr>
          <p:cNvPr id="9222" name="Picture 10" descr="44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8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191000"/>
            <a:ext cx="17907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Picture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7125" name="Text Box 5"/>
          <p:cNvSpPr txBox="1">
            <a:spLocks noChangeArrowheads="1"/>
          </p:cNvSpPr>
          <p:nvPr/>
        </p:nvSpPr>
        <p:spPr bwMode="auto">
          <a:xfrm>
            <a:off x="3429000" y="254000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Занятие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u-RU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7126" name="Text Box 6"/>
          <p:cNvSpPr txBox="1">
            <a:spLocks noChangeArrowheads="1"/>
          </p:cNvSpPr>
          <p:nvPr/>
        </p:nvSpPr>
        <p:spPr bwMode="auto">
          <a:xfrm>
            <a:off x="1676400" y="914400"/>
            <a:ext cx="55721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Божий метод обучения </a:t>
            </a:r>
            <a:endParaRPr lang="en-US" sz="4000" b="1" dirty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r>
              <a:rPr lang="ru-RU" sz="40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ребенка послушанию</a:t>
            </a:r>
          </a:p>
        </p:txBody>
      </p:sp>
      <p:sp>
        <p:nvSpPr>
          <p:cNvPr id="517127" name="Text Box 7"/>
          <p:cNvSpPr txBox="1">
            <a:spLocks noChangeArrowheads="1"/>
          </p:cNvSpPr>
          <p:nvPr/>
        </p:nvSpPr>
        <p:spPr bwMode="auto">
          <a:xfrm>
            <a:off x="304800" y="2514600"/>
            <a:ext cx="84582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defRPr/>
            </a:pP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   Цель можно считать достигнутой, если ребенок любит и слушается </a:t>
            </a:r>
          </a:p>
          <a:p>
            <a:pPr marL="457200" indent="-457200" algn="ctr">
              <a:defRPr/>
            </a:pP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   в первую очередь </a:t>
            </a:r>
            <a:r>
              <a:rPr lang="en-US" sz="4000" u="sng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_____________</a:t>
            </a: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, </a:t>
            </a:r>
            <a:r>
              <a:rPr lang="en-US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 </a:t>
            </a:r>
            <a:endParaRPr lang="ru-RU" sz="4000" dirty="0">
              <a:solidFill>
                <a:srgbClr val="000000"/>
              </a:solidFill>
              <a:effectLst/>
              <a:latin typeface="+mn-lt"/>
              <a:cs typeface="Times New Roman" pitchFamily="18" charset="0"/>
            </a:endParaRPr>
          </a:p>
          <a:p>
            <a:pPr marL="457200" indent="-457200" algn="ctr">
              <a:defRPr/>
            </a:pPr>
            <a:r>
              <a:rPr lang="ru-RU" sz="4000" dirty="0">
                <a:solidFill>
                  <a:srgbClr val="000000"/>
                </a:solidFill>
                <a:effectLst/>
                <a:latin typeface="+mn-lt"/>
                <a:cs typeface="Times New Roman" pitchFamily="18" charset="0"/>
              </a:rPr>
              <a:t>а потом уже вас.</a:t>
            </a:r>
          </a:p>
        </p:txBody>
      </p:sp>
      <p:sp>
        <p:nvSpPr>
          <p:cNvPr id="517128" name="Text Box 8"/>
          <p:cNvSpPr txBox="1">
            <a:spLocks noChangeArrowheads="1"/>
          </p:cNvSpPr>
          <p:nvPr/>
        </p:nvSpPr>
        <p:spPr bwMode="auto">
          <a:xfrm>
            <a:off x="4876800" y="3733800"/>
            <a:ext cx="350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Иисуса</a:t>
            </a:r>
            <a:r>
              <a:rPr lang="en-US" sz="4000" b="1" dirty="0">
                <a:solidFill>
                  <a:srgbClr val="FF0000"/>
                </a:solidFill>
                <a:effectLst/>
                <a:latin typeface="Arial Narrow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Христа</a:t>
            </a:r>
            <a:endParaRPr lang="en-US" sz="4000" b="1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pic>
        <p:nvPicPr>
          <p:cNvPr id="10247" name="Picture 10" descr="44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28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128" grpId="0" autoUpdateAnimBg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theDuck:Applications:Microsoft Office 98:Templates:Blank Presentation</Template>
  <TotalTime>5161</TotalTime>
  <Words>368</Words>
  <Application>Microsoft Office PowerPoint</Application>
  <PresentationFormat>Экран (4:3)</PresentationFormat>
  <Paragraphs>82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Blank Presentation</vt:lpstr>
      <vt:lpstr>1_Blank Presentation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Copyright © 2003 Walk Thru the Bible, Chip Ingram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Parenting in a Defective World</dc:title>
  <dc:creator>Randy Drake</dc:creator>
  <cp:lastModifiedBy>zkaminskaya</cp:lastModifiedBy>
  <cp:revision>647</cp:revision>
  <dcterms:created xsi:type="dcterms:W3CDTF">2003-07-15T04:31:23Z</dcterms:created>
  <dcterms:modified xsi:type="dcterms:W3CDTF">2012-02-27T06:19:57Z</dcterms:modified>
</cp:coreProperties>
</file>